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333" r:id="rId2"/>
    <p:sldId id="363" r:id="rId3"/>
    <p:sldId id="402" r:id="rId4"/>
    <p:sldId id="407" r:id="rId5"/>
    <p:sldId id="408" r:id="rId6"/>
    <p:sldId id="406" r:id="rId7"/>
    <p:sldId id="387" r:id="rId8"/>
    <p:sldId id="394" r:id="rId9"/>
    <p:sldId id="370" r:id="rId10"/>
    <p:sldId id="386" r:id="rId11"/>
    <p:sldId id="368" r:id="rId12"/>
    <p:sldId id="369" r:id="rId13"/>
    <p:sldId id="396" r:id="rId14"/>
    <p:sldId id="404" r:id="rId15"/>
    <p:sldId id="367" r:id="rId16"/>
    <p:sldId id="359" r:id="rId17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251" autoAdjust="0"/>
    <p:restoredTop sz="94638" autoAdjust="0"/>
  </p:normalViewPr>
  <p:slideViewPr>
    <p:cSldViewPr>
      <p:cViewPr>
        <p:scale>
          <a:sx n="70" d="100"/>
          <a:sy n="70" d="100"/>
        </p:scale>
        <p:origin x="5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88CF9-7DEE-4C54-9B2C-E9842AD54F65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FE1BA177-75C7-46DF-A62B-881012DB9888}">
      <dgm:prSet custT="1"/>
      <dgm:spPr/>
      <dgm:t>
        <a:bodyPr/>
        <a:lstStyle/>
        <a:p>
          <a:pPr algn="ctr"/>
          <a:r>
            <a:rPr lang="it-IT" sz="4000" b="1" kern="1200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rPr>
            <a:t>THANK YOU </a:t>
          </a:r>
          <a:r>
            <a:rPr lang="it-IT" sz="4000" b="1" kern="120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rPr>
            <a:t>for YOUR  </a:t>
          </a:r>
          <a:r>
            <a:rPr lang="it-IT" sz="4000" b="1" kern="1200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rPr>
            <a:t>ATTENTION</a:t>
          </a:r>
          <a:endParaRPr lang="it-IT" sz="4000" b="1" kern="1200" dirty="0">
            <a:solidFill>
              <a:srgbClr val="0070C0"/>
            </a:solidFill>
            <a:effectLst>
              <a:outerShdw blurRad="31750" dist="25400" dir="5400000" algn="tl" rotWithShape="0">
                <a:srgbClr val="000000">
                  <a:alpha val="25000"/>
                </a:srgbClr>
              </a:outerShdw>
            </a:effectLst>
            <a:latin typeface="+mj-lt"/>
            <a:ea typeface="+mj-ea"/>
            <a:cs typeface="+mj-cs"/>
          </a:endParaRPr>
        </a:p>
      </dgm:t>
    </dgm:pt>
    <dgm:pt modelId="{D47E3BFE-F28B-4D31-ABA5-507B1BC8B3F2}" type="sibTrans" cxnId="{72A801A1-FAAB-4CF6-98A9-E4EF35CA7BD1}">
      <dgm:prSet/>
      <dgm:spPr/>
      <dgm:t>
        <a:bodyPr/>
        <a:lstStyle/>
        <a:p>
          <a:pPr algn="ctr"/>
          <a:endParaRPr lang="it-IT" sz="3600"/>
        </a:p>
      </dgm:t>
    </dgm:pt>
    <dgm:pt modelId="{A634CEEE-15D8-4891-BD9F-7FDC66BBD7A2}" type="parTrans" cxnId="{72A801A1-FAAB-4CF6-98A9-E4EF35CA7BD1}">
      <dgm:prSet/>
      <dgm:spPr/>
      <dgm:t>
        <a:bodyPr/>
        <a:lstStyle/>
        <a:p>
          <a:pPr algn="ctr"/>
          <a:endParaRPr lang="it-IT" sz="3600"/>
        </a:p>
      </dgm:t>
    </dgm:pt>
    <dgm:pt modelId="{A97E1446-97C9-4095-80AC-CA2C2FDA2220}" type="pres">
      <dgm:prSet presAssocID="{95388CF9-7DEE-4C54-9B2C-E9842AD54F6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17240CFE-F7CF-4F85-A2D3-101A0B5FFBBC}" type="pres">
      <dgm:prSet presAssocID="{FE1BA177-75C7-46DF-A62B-881012DB9888}" presName="thickLine" presStyleLbl="alignNode1" presStyleIdx="0" presStyleCnt="1"/>
      <dgm:spPr/>
    </dgm:pt>
    <dgm:pt modelId="{BD1FAD25-06B7-4B3A-996B-CB30FB8768AF}" type="pres">
      <dgm:prSet presAssocID="{FE1BA177-75C7-46DF-A62B-881012DB9888}" presName="horz1" presStyleCnt="0"/>
      <dgm:spPr/>
    </dgm:pt>
    <dgm:pt modelId="{9A233FBF-7289-4070-8F58-F579E1A574C3}" type="pres">
      <dgm:prSet presAssocID="{FE1BA177-75C7-46DF-A62B-881012DB9888}" presName="tx1" presStyleLbl="revTx" presStyleIdx="0" presStyleCnt="1"/>
      <dgm:spPr/>
      <dgm:t>
        <a:bodyPr/>
        <a:lstStyle/>
        <a:p>
          <a:endParaRPr lang="it-IT"/>
        </a:p>
      </dgm:t>
    </dgm:pt>
    <dgm:pt modelId="{BF37E07C-E03F-435A-B655-09B906EEC116}" type="pres">
      <dgm:prSet presAssocID="{FE1BA177-75C7-46DF-A62B-881012DB9888}" presName="vert1" presStyleCnt="0"/>
      <dgm:spPr/>
    </dgm:pt>
  </dgm:ptLst>
  <dgm:cxnLst>
    <dgm:cxn modelId="{7C7C5E6F-5AD0-4428-909E-BB8CDDE6D2FC}" type="presOf" srcId="{95388CF9-7DEE-4C54-9B2C-E9842AD54F65}" destId="{A97E1446-97C9-4095-80AC-CA2C2FDA2220}" srcOrd="0" destOrd="0" presId="urn:microsoft.com/office/officeart/2008/layout/LinedList"/>
    <dgm:cxn modelId="{283EB00C-49E5-469E-B962-97CA8A4FCCDF}" type="presOf" srcId="{FE1BA177-75C7-46DF-A62B-881012DB9888}" destId="{9A233FBF-7289-4070-8F58-F579E1A574C3}" srcOrd="0" destOrd="0" presId="urn:microsoft.com/office/officeart/2008/layout/LinedList"/>
    <dgm:cxn modelId="{72A801A1-FAAB-4CF6-98A9-E4EF35CA7BD1}" srcId="{95388CF9-7DEE-4C54-9B2C-E9842AD54F65}" destId="{FE1BA177-75C7-46DF-A62B-881012DB9888}" srcOrd="0" destOrd="0" parTransId="{A634CEEE-15D8-4891-BD9F-7FDC66BBD7A2}" sibTransId="{D47E3BFE-F28B-4D31-ABA5-507B1BC8B3F2}"/>
    <dgm:cxn modelId="{29BAA07F-4ECB-4CB7-86F3-49865B90E4B2}" type="presParOf" srcId="{A97E1446-97C9-4095-80AC-CA2C2FDA2220}" destId="{17240CFE-F7CF-4F85-A2D3-101A0B5FFBBC}" srcOrd="0" destOrd="0" presId="urn:microsoft.com/office/officeart/2008/layout/LinedList"/>
    <dgm:cxn modelId="{E58F0EDD-8180-43DF-89C8-556A473B8A92}" type="presParOf" srcId="{A97E1446-97C9-4095-80AC-CA2C2FDA2220}" destId="{BD1FAD25-06B7-4B3A-996B-CB30FB8768AF}" srcOrd="1" destOrd="0" presId="urn:microsoft.com/office/officeart/2008/layout/LinedList"/>
    <dgm:cxn modelId="{47CACC56-34FC-49D4-9346-C6FAD69D7FF3}" type="presParOf" srcId="{BD1FAD25-06B7-4B3A-996B-CB30FB8768AF}" destId="{9A233FBF-7289-4070-8F58-F579E1A574C3}" srcOrd="0" destOrd="0" presId="urn:microsoft.com/office/officeart/2008/layout/LinedList"/>
    <dgm:cxn modelId="{FF569457-D304-47EE-A069-9DD972EF8DE3}" type="presParOf" srcId="{BD1FAD25-06B7-4B3A-996B-CB30FB8768AF}" destId="{BF37E07C-E03F-435A-B655-09B906EEC116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40CFE-F7CF-4F85-A2D3-101A0B5FFBBC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233FBF-7289-4070-8F58-F579E1A574C3}">
      <dsp:nvSpPr>
        <dsp:cNvPr id="0" name=""/>
        <dsp:cNvSpPr/>
      </dsp:nvSpPr>
      <dsp:spPr>
        <a:xfrm>
          <a:off x="0" y="0"/>
          <a:ext cx="8229600" cy="374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rPr>
            <a:t>THANK YOU </a:t>
          </a:r>
          <a:r>
            <a:rPr lang="it-IT" sz="4000" b="1" kern="120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rPr>
            <a:t>for YOUR  </a:t>
          </a:r>
          <a:r>
            <a:rPr lang="it-IT" sz="4000" b="1" kern="1200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rPr>
            <a:t>ATTENTION</a:t>
          </a:r>
          <a:endParaRPr lang="it-IT" sz="4000" b="1" kern="1200" dirty="0">
            <a:solidFill>
              <a:srgbClr val="0070C0"/>
            </a:solidFill>
            <a:effectLst>
              <a:outerShdw blurRad="31750" dist="25400" dir="5400000" algn="tl" rotWithShape="0">
                <a:srgbClr val="000000">
                  <a:alpha val="25000"/>
                </a:srgbClr>
              </a:outerShdw>
            </a:effectLst>
            <a:latin typeface="+mj-lt"/>
            <a:ea typeface="+mj-ea"/>
            <a:cs typeface="+mj-cs"/>
          </a:endParaRPr>
        </a:p>
      </dsp:txBody>
      <dsp:txXfrm>
        <a:off x="0" y="0"/>
        <a:ext cx="8229600" cy="3744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B58DB200-25AE-4440-ADDE-EC73FF591590}" type="datetimeFigureOut">
              <a:rPr lang="it-IT" smtClean="0"/>
              <a:pPr/>
              <a:t>13/06/2022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57967D39-040D-42E4-89DE-2880D77978C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pPr>
              <a:defRPr/>
            </a:pPr>
            <a:fld id="{637F3747-C9AD-45DA-B4EE-25967A2453F9}" type="datetimeFigureOut">
              <a:rPr lang="it-IT"/>
              <a:pPr>
                <a:defRPr/>
              </a:pPr>
              <a:t>13/06/2022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285" tIns="45642" rIns="91285" bIns="45642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pPr>
              <a:defRPr/>
            </a:pPr>
            <a:fld id="{8FB5C6F7-E3FB-4E71-A6CA-2C27BD59B2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44709-BB9A-4D44-9D57-2DE15C1E8834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810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15"/>
          <p:cNvGrpSpPr>
            <a:grpSpLocks/>
          </p:cNvGrpSpPr>
          <p:nvPr userDrawn="1"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igura a mano libera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nettore 1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riangolo rettango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pic>
        <p:nvPicPr>
          <p:cNvPr id="14" name="Immagine 8" descr="ENAC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25450"/>
            <a:ext cx="17557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20/06/2011</a:t>
            </a: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Direzione Centrale Attività Aeronautiche</a:t>
            </a: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8CC7-D930-4788-AA43-E1685F3949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20/06/2011</a:t>
            </a: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Direzione Centrale Attività Aeronautiche</a:t>
            </a: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32362-E769-459D-B698-DAF4AB599A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endParaRPr lang="en-US" dirty="0"/>
          </a:p>
        </p:txBody>
      </p:sp>
      <p:pic>
        <p:nvPicPr>
          <p:cNvPr id="8" name="Picture 4" descr="C:\Multimedia\Logo_ENAC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533400" cy="52705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1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644008" y="6408738"/>
            <a:ext cx="28083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t-IT" dirty="0"/>
          </a:p>
        </p:txBody>
      </p:sp>
      <p:sp>
        <p:nvSpPr>
          <p:cNvPr id="12" name="Segnaposto data 9"/>
          <p:cNvSpPr>
            <a:spLocks noGrp="1"/>
          </p:cNvSpPr>
          <p:nvPr>
            <p:ph type="dt" sz="half" idx="2"/>
          </p:nvPr>
        </p:nvSpPr>
        <p:spPr>
          <a:xfrm>
            <a:off x="7477248" y="6381328"/>
            <a:ext cx="112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 dirty="0" smtClean="0"/>
              <a:t>14/06/2022</a:t>
            </a:r>
            <a:endParaRPr lang="it-IT" dirty="0"/>
          </a:p>
        </p:txBody>
      </p:sp>
      <p:sp>
        <p:nvSpPr>
          <p:cNvPr id="13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7022F7C-1950-43E6-8932-7FF8F4A118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allone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Gallone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20/06/2011</a:t>
            </a:r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Direzione Centrale Attività Aeronautiche</a:t>
            </a: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E65011-ED02-4E66-A4D2-8A1FC12BEC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20/06/2011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Direzione Centrale Attività Aeronautiche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9A331D-4C6F-48B7-A154-7D2D6F3DAE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20/06/2011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Direzione Centrale Attività Aeronautiche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945595-DB0C-4967-9C97-B955444440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20/06/2011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Direzione Centrale Attività Aeronautiche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52EFEC-CCEB-4304-A923-812E1994F5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20/06/2011</a:t>
            </a:r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Direzione Centrale Attività Aeronautiche</a:t>
            </a: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AB30-4132-4BF7-869B-238890E47E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20/06/2011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Direzione Centrale Attività Aeronautiche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1295A0-8DB8-431C-BC95-54CA8B8591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igura a mano libera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iangolo rettango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allone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allone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it-IT" smtClean="0"/>
              <a:t>20/06/2011</a:t>
            </a:r>
            <a:endParaRPr lang="it-IT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it-IT" smtClean="0"/>
              <a:t>Direzione Centrale Attività Aeronautiche</a:t>
            </a:r>
            <a:endParaRPr lang="it-IT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780FEAB-EAC7-42FF-8E1D-5DCB97F6E9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24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7477248" y="6381328"/>
            <a:ext cx="112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 smtClean="0"/>
              <a:t>20/06/2011</a:t>
            </a:r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644008" y="6408738"/>
            <a:ext cx="28083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 dirty="0" smtClean="0"/>
              <a:t>Direzione Centrale Attività Aeronautiche</a:t>
            </a:r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7022F7C-1950-43E6-8932-7FF8F4A118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9" r:id="rId2"/>
    <p:sldLayoutId id="2147483864" r:id="rId3"/>
    <p:sldLayoutId id="2147483865" r:id="rId4"/>
    <p:sldLayoutId id="2147483866" r:id="rId5"/>
    <p:sldLayoutId id="2147483867" r:id="rId6"/>
    <p:sldLayoutId id="2147483860" r:id="rId7"/>
    <p:sldLayoutId id="2147483868" r:id="rId8"/>
    <p:sldLayoutId id="2147483869" r:id="rId9"/>
    <p:sldLayoutId id="2147483861" r:id="rId10"/>
    <p:sldLayoutId id="214748386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26"/>
          <p:cNvSpPr>
            <a:spLocks noGrp="1"/>
          </p:cNvSpPr>
          <p:nvPr>
            <p:ph type="sldNum" sz="quarter" idx="4294967295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B9AAF0A-9F7E-42D6-A24B-F35C7D6DF480}" type="slidenum">
              <a:rPr lang="it-IT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1" name="Immagine 8" descr="ENAC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425450"/>
            <a:ext cx="17557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395536" y="1412776"/>
            <a:ext cx="8496944" cy="1829761"/>
          </a:xfrm>
          <a:prstGeom prst="rect">
            <a:avLst/>
          </a:prstGeom>
        </p:spPr>
        <p:txBody>
          <a:bodyPr vert="horz" anchor="b">
            <a:normAutofit fontScale="5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INTERNATIONAL CONFERENCE</a:t>
            </a:r>
          </a:p>
          <a:p>
            <a:pPr lvl="0" algn="ctr" fontAlgn="auto">
              <a:spcAft>
                <a:spcPts val="0"/>
              </a:spcAft>
              <a:defRPr/>
            </a:pPr>
            <a:endParaRPr lang="en-US" sz="48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THE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IMPACT OF COVID 19 ON AIR TRANSPORT / </a:t>
            </a:r>
            <a:endParaRPr lang="en-US" sz="4800" b="1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 fontAlgn="auto">
              <a:spcAft>
                <a:spcPts val="0"/>
              </a:spcAft>
              <a:defRPr/>
            </a:pPr>
            <a:endParaRPr lang="en-US" sz="48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LESSONS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LEARNED / PREPARING FOR THE FUTURE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8389440" cy="552078"/>
          </a:xfrm>
        </p:spPr>
        <p:txBody>
          <a:bodyPr/>
          <a:lstStyle/>
          <a:p>
            <a:pPr marL="0" lvl="1" eaLnBrk="1" hangingPunct="1">
              <a:lnSpc>
                <a:spcPct val="80000"/>
              </a:lnSpc>
              <a:spcBef>
                <a:spcPts val="600"/>
              </a:spcBef>
              <a:buSzPct val="68000"/>
            </a:pPr>
            <a:r>
              <a:rPr lang="it-IT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ORGANISERS: EATEO and FSF-MED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r" eaLnBrk="1" hangingPunct="1">
              <a:lnSpc>
                <a:spcPct val="80000"/>
              </a:lnSpc>
              <a:spcBef>
                <a:spcPts val="600"/>
              </a:spcBef>
              <a:buSzPct val="68000"/>
            </a:pPr>
            <a:endParaRPr lang="it-IT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r" eaLnBrk="1" hangingPunct="1">
              <a:lnSpc>
                <a:spcPct val="80000"/>
              </a:lnSpc>
              <a:spcBef>
                <a:spcPts val="600"/>
              </a:spcBef>
              <a:buSzPct val="68000"/>
            </a:pPr>
            <a:r>
              <a:rPr lang="it-IT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ENAC</a:t>
            </a:r>
          </a:p>
          <a:p>
            <a:pPr marR="0" eaLnBrk="1" hangingPunct="1">
              <a:lnSpc>
                <a:spcPct val="80000"/>
              </a:lnSpc>
              <a:spcBef>
                <a:spcPts val="600"/>
              </a:spcBef>
            </a:pPr>
            <a:r>
              <a:rPr lang="it-IT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Cyprus, </a:t>
            </a:r>
            <a:r>
              <a:rPr lang="it-IT" sz="1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</a:t>
            </a:r>
            <a:r>
              <a:rPr lang="it-IT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</a:t>
            </a:r>
            <a:r>
              <a:rPr lang="it-IT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it-IT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/>
              <a:t>THE IMPACT OF COVID 19 ON AIR </a:t>
            </a:r>
            <a:r>
              <a:rPr lang="en-US" sz="3100" dirty="0" smtClean="0"/>
              <a:t>TRANSPORT</a:t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PHASE 1</a:t>
            </a:r>
            <a:r>
              <a:rPr lang="en-US" sz="3100" dirty="0" smtClean="0"/>
              <a:t> – Oversight &amp; ATM data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14/06/2022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7022F7C-1950-43E6-8932-7FF8F4A118D5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" y="1481138"/>
            <a:ext cx="9013824" cy="4525962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0099"/>
              </a:buClr>
            </a:pP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Exemption potentially applicable expiring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oversight cycles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(121 Air &amp; OPS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Organizations;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20 FSTD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).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Applied to 47 of them;</a:t>
            </a:r>
          </a:p>
          <a:p>
            <a:pPr>
              <a:lnSpc>
                <a:spcPct val="150000"/>
              </a:lnSpc>
              <a:buClr>
                <a:srgbClr val="000099"/>
              </a:buClr>
            </a:pP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Calendar planned audit/inspections deferred accordingly or desktop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verifications;</a:t>
            </a:r>
            <a:endParaRPr lang="en-US" sz="16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buClr>
                <a:srgbClr val="000099"/>
              </a:buClr>
            </a:pP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Desktop reviews of documents and records (e.g. Desk audit/RAP) up to end of 2020 and remote interviews of organizations' personnel (e.g. Resp. Managers Interview by means of Skype/Google Meet)</a:t>
            </a:r>
          </a:p>
          <a:p>
            <a:pPr>
              <a:lnSpc>
                <a:spcPct val="150000"/>
              </a:lnSpc>
              <a:buClr>
                <a:srgbClr val="000099"/>
              </a:buClr>
            </a:pP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Domestic and International Traffic reduced (2020 vs 2019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 by: 65 %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 March,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90 %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 April;</a:t>
            </a:r>
          </a:p>
          <a:p>
            <a:pPr>
              <a:lnSpc>
                <a:spcPct val="150000"/>
              </a:lnSpc>
              <a:buClr>
                <a:srgbClr val="000099"/>
              </a:buClr>
            </a:pP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Overflying Traffic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reduction by: 36 %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 March,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92 %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April.</a:t>
            </a:r>
            <a:endParaRPr lang="en-US" sz="16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062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/>
              <a:t>THE IMPACT OF COVID 19 ON AIR </a:t>
            </a:r>
            <a:r>
              <a:rPr lang="en-US" sz="3100" dirty="0" smtClean="0"/>
              <a:t>TRANSPORT</a:t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PHASE 2</a:t>
            </a:r>
            <a:r>
              <a:rPr lang="en-US" sz="3100" dirty="0" smtClean="0"/>
              <a:t> – restart summer 2020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14/06/2022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7022F7C-1950-43E6-8932-7FF8F4A118D5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176464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it-IT" sz="16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Oversight</a:t>
            </a:r>
            <a:r>
              <a:rPr lang="it-IT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activities</a:t>
            </a:r>
            <a:r>
              <a:rPr lang="it-IT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: on site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follow-ups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after</a:t>
            </a:r>
            <a:r>
              <a:rPr lang="it-IT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«remote/desktop» </a:t>
            </a:r>
            <a:r>
              <a:rPr lang="it-IT" sz="16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phase</a:t>
            </a:r>
            <a:r>
              <a:rPr lang="it-IT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cooperative </a:t>
            </a:r>
            <a:r>
              <a:rPr lang="it-IT" sz="16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oversight</a:t>
            </a:r>
            <a:r>
              <a:rPr lang="it-IT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(ACAM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inspections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arrangment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provisions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);</a:t>
            </a:r>
            <a:endParaRPr lang="it-IT" sz="16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lnSpc>
                <a:spcPct val="150000"/>
              </a:lnSpc>
            </a:pP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Gradual reopening of Airports for commercial and general aviation traffic (from June to August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);</a:t>
            </a:r>
            <a:endParaRPr lang="en-US" sz="16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lnSpc>
                <a:spcPct val="150000"/>
              </a:lnSpc>
            </a:pP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August 2020: Overflying Traffic “increased” to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40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%, in March, to 92% in April - ATCO Safety assessment updated for the Return to Normal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Operations</a:t>
            </a:r>
            <a:endParaRPr lang="it-IT" sz="16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lnSpc>
                <a:spcPct val="150000"/>
              </a:lnSpc>
            </a:pPr>
            <a:r>
              <a:rPr lang="it-IT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Cyber </a:t>
            </a:r>
            <a:r>
              <a:rPr lang="it-IT" sz="16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attacks</a:t>
            </a:r>
            <a:r>
              <a:rPr lang="it-IT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it-IT" sz="16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Government</a:t>
            </a:r>
            <a:r>
              <a:rPr lang="it-IT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Authorities subject to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Hackers Attacks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(ENAC 2 weeks of systems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offline);</a:t>
            </a:r>
            <a:endParaRPr lang="en-US" sz="16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lnSpc>
                <a:spcPct val="150000"/>
              </a:lnSpc>
            </a:pPr>
            <a:r>
              <a:rPr lang="it-IT" sz="16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Shortage</a:t>
            </a:r>
            <a:r>
              <a:rPr lang="it-IT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of </a:t>
            </a:r>
            <a:r>
              <a:rPr lang="it-IT" sz="16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maintenance</a:t>
            </a:r>
            <a:r>
              <a:rPr lang="it-IT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spare</a:t>
            </a:r>
            <a:r>
              <a:rPr lang="it-IT" sz="1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parts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lvl="1"/>
            <a:endParaRPr lang="it-IT" sz="20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endParaRPr lang="it-IT" sz="1800" dirty="0" smtClean="0"/>
          </a:p>
          <a:p>
            <a:pPr lvl="1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91387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/>
              <a:t>THE IMPACT OF COVID 19 ON AIR </a:t>
            </a:r>
            <a:r>
              <a:rPr lang="en-US" sz="3100" dirty="0" smtClean="0"/>
              <a:t>TRANSPORT</a:t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PHASE 3</a:t>
            </a:r>
            <a:r>
              <a:rPr lang="en-US" sz="3100" dirty="0" smtClean="0"/>
              <a:t> – SECOND WAVE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14/06/2022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7022F7C-1950-43E6-8932-7FF8F4A118D5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NO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new flexibility provisions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to EU rules applied in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this phase;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Strengthening of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PHASE 1 reactive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management topics;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Development of NAA Cooperative Oversight (e.g. ACAM Inspections)</a:t>
            </a:r>
          </a:p>
          <a:p>
            <a:pPr lvl="1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7068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/>
              <a:t>THE IMPACT OF COVID 19 ON AIR </a:t>
            </a:r>
            <a:r>
              <a:rPr lang="en-US" sz="3100" dirty="0" smtClean="0"/>
              <a:t>TRANSPORT</a:t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PHASE 4</a:t>
            </a:r>
            <a:r>
              <a:rPr lang="en-US" sz="3100" dirty="0" smtClean="0"/>
              <a:t> - LESSONS LEARNED </a:t>
            </a:r>
            <a:r>
              <a:rPr lang="en-US" sz="3100" dirty="0" smtClean="0">
                <a:solidFill>
                  <a:srgbClr val="00B050"/>
                </a:solidFill>
              </a:rPr>
              <a:t>1/3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14/06/2022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7022F7C-1950-43E6-8932-7FF8F4A118D5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15281" y="2019476"/>
            <a:ext cx="8229600" cy="867742"/>
          </a:xfrm>
        </p:spPr>
        <p:txBody>
          <a:bodyPr/>
          <a:lstStyle/>
          <a:p>
            <a:pPr marL="392113" lvl="1" indent="0">
              <a:buNone/>
            </a:pPr>
            <a:r>
              <a:rPr lang="en-US" sz="20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Measures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coordinated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and harmonized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at a global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, regional and national level, mutually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accepted</a:t>
            </a:r>
            <a:endParaRPr lang="it-IT" sz="2000" dirty="0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 bwMode="auto">
          <a:xfrm>
            <a:off x="457200" y="3861048"/>
            <a:ext cx="8229600" cy="19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2113" lvl="1" indent="0">
              <a:buNone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Lightening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measures that allow for temporary deviation from ICAO / EASA standards: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they must not compromise safety;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always reported to ICAO (CRRIC) or EASA;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they must not be maintained beyond the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crisis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4234896" y="3005130"/>
            <a:ext cx="674207" cy="663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2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/>
              <a:t>THE IMPACT OF COVID 19 ON AIR </a:t>
            </a:r>
            <a:r>
              <a:rPr lang="en-US" sz="3100" dirty="0" smtClean="0"/>
              <a:t>TRANSPORT</a:t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PHASE 4</a:t>
            </a:r>
            <a:r>
              <a:rPr lang="en-US" sz="3100" dirty="0" smtClean="0"/>
              <a:t> - LESSONS LEARNED </a:t>
            </a:r>
            <a:r>
              <a:rPr lang="en-US" sz="3100" dirty="0" smtClean="0">
                <a:solidFill>
                  <a:srgbClr val="00B050"/>
                </a:solidFill>
              </a:rPr>
              <a:t>2/3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14/06/2022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7022F7C-1950-43E6-8932-7FF8F4A118D5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316014"/>
          </a:xfrm>
        </p:spPr>
        <p:txBody>
          <a:bodyPr/>
          <a:lstStyle/>
          <a:p>
            <a:pPr lvl="1"/>
            <a:r>
              <a:rPr lang="en-US" sz="1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Digitalization: development 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 the use of 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technologies/remote connection networks;</a:t>
            </a:r>
          </a:p>
          <a:p>
            <a:pPr lvl="1"/>
            <a:endParaRPr lang="en-US" sz="18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r>
              <a:rPr lang="en-US" sz="18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Definition of 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case studies for 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reasonable remote audits performance;</a:t>
            </a:r>
          </a:p>
          <a:p>
            <a:pPr lvl="1"/>
            <a:endParaRPr lang="en-US" sz="1800" b="1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r>
              <a:rPr lang="en-US" sz="18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Strengthening of </a:t>
            </a:r>
            <a:r>
              <a:rPr lang="en-US" sz="18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intersectoral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coordination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among Civil Aviation Authorities (cooperative oversight) or Facilitation 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Committee</a:t>
            </a:r>
          </a:p>
          <a:p>
            <a:pPr lvl="1"/>
            <a:endParaRPr lang="en-US" sz="1800" b="1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Development 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of Performance &amp; Risk Based 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Oversight;</a:t>
            </a:r>
            <a:endParaRPr lang="en-US" sz="18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92113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5840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/>
              <a:t>THE IMPACT OF COVID 19 ON AIR </a:t>
            </a:r>
            <a:r>
              <a:rPr lang="en-US" sz="3100" dirty="0" smtClean="0"/>
              <a:t>TRANSPORT</a:t>
            </a:r>
            <a:br>
              <a:rPr lang="en-US" sz="3100" dirty="0" smtClean="0"/>
            </a:br>
            <a:r>
              <a:rPr lang="en-US" sz="3100" dirty="0">
                <a:solidFill>
                  <a:srgbClr val="FF0000"/>
                </a:solidFill>
              </a:rPr>
              <a:t>PHASE 4</a:t>
            </a:r>
            <a:r>
              <a:rPr lang="en-US" sz="3100" dirty="0"/>
              <a:t> - LESSONS LEARNED </a:t>
            </a:r>
            <a:r>
              <a:rPr lang="en-US" sz="3100" dirty="0" smtClean="0">
                <a:solidFill>
                  <a:srgbClr val="00B050"/>
                </a:solidFill>
              </a:rPr>
              <a:t>3/3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14/06/2022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7022F7C-1950-43E6-8932-7FF8F4A118D5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417638"/>
            <a:ext cx="4283968" cy="4459634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Standard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Guidelines for use of electronic signature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</a:p>
          <a:p>
            <a:pPr lvl="1">
              <a:lnSpc>
                <a:spcPct val="150000"/>
              </a:lnSpc>
            </a:pPr>
            <a:endParaRPr lang="en-US" sz="14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lnSpc>
                <a:spcPct val="150000"/>
              </a:lnSpc>
            </a:pP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Development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of Cyber Security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with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cooperation among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NAAs;</a:t>
            </a:r>
          </a:p>
          <a:p>
            <a:pPr lvl="1">
              <a:lnSpc>
                <a:spcPct val="150000"/>
              </a:lnSpc>
            </a:pPr>
            <a:endParaRPr lang="en-US" sz="14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lnSpc>
                <a:spcPct val="150000"/>
              </a:lnSpc>
            </a:pP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Rapid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increase of monitoring the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“mitigations”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introduced in practice by the </a:t>
            </a:r>
            <a:r>
              <a:rPr lang="en-US" sz="14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organisation’s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management system after the COVID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</a:p>
          <a:p>
            <a:pPr lvl="1">
              <a:lnSpc>
                <a:spcPct val="150000"/>
              </a:lnSpc>
            </a:pPr>
            <a:endParaRPr lang="en-US" sz="14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lnSpc>
                <a:spcPct val="150000"/>
              </a:lnSpc>
            </a:pPr>
            <a:r>
              <a:rPr lang="en-US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Development of unmanned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operations</a:t>
            </a:r>
            <a:endParaRPr lang="en-US" sz="1400" dirty="0" smtClean="0"/>
          </a:p>
          <a:p>
            <a:pPr lvl="1"/>
            <a:endParaRPr lang="it-IT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4513833" cy="27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777783"/>
              </p:ext>
            </p:extLst>
          </p:nvPr>
        </p:nvGraphicFramePr>
        <p:xfrm>
          <a:off x="529208" y="2990352"/>
          <a:ext cx="82296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data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14/06/2022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7022F7C-1950-43E6-8932-7FF8F4A118D5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4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240CFE-F7CF-4F85-A2D3-101A0B5FF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17240CFE-F7CF-4F85-A2D3-101A0B5FF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17240CFE-F7CF-4F85-A2D3-101A0B5FF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233FBF-7289-4070-8F58-F579E1A57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9A233FBF-7289-4070-8F58-F579E1A57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9A233FBF-7289-4070-8F58-F579E1A57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smtClean="0"/>
              <a:t>THE IMPACT OF COVID 19 ON AIR TRANSPORT</a:t>
            </a:r>
            <a:br>
              <a:rPr lang="en-US" sz="3100" smtClean="0"/>
            </a:br>
            <a:r>
              <a:rPr lang="en-US" sz="3100" smtClean="0"/>
              <a:t>CRONOLOGY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2"/>
          </p:nvPr>
        </p:nvSpPr>
        <p:spPr>
          <a:xfrm>
            <a:off x="7477248" y="7015410"/>
            <a:ext cx="1127200" cy="365125"/>
          </a:xfrm>
        </p:spPr>
        <p:txBody>
          <a:bodyPr/>
          <a:lstStyle/>
          <a:p>
            <a:pPr>
              <a:defRPr/>
            </a:pPr>
            <a:r>
              <a:rPr lang="it-IT" smtClean="0"/>
              <a:t>14/06/2022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47113" y="7042820"/>
            <a:ext cx="366712" cy="365125"/>
          </a:xfrm>
        </p:spPr>
        <p:txBody>
          <a:bodyPr/>
          <a:lstStyle/>
          <a:p>
            <a:pPr>
              <a:defRPr/>
            </a:pPr>
            <a:fld id="{B7022F7C-1950-43E6-8932-7FF8F4A118D5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2078779"/>
            <a:ext cx="4366320" cy="3546028"/>
          </a:xfrm>
        </p:spPr>
        <p:txBody>
          <a:bodyPr/>
          <a:lstStyle/>
          <a:p>
            <a:pPr marL="392113" lvl="1" indent="0">
              <a:lnSpc>
                <a:spcPct val="150000"/>
              </a:lnSpc>
              <a:buNone/>
            </a:pPr>
            <a:r>
              <a:rPr lang="it-IT" sz="1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PHASE 1: 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LOCKDOWN  (WINTER-SPRING 2020)</a:t>
            </a:r>
          </a:p>
          <a:p>
            <a:pPr marL="392113" lvl="1" indent="0">
              <a:lnSpc>
                <a:spcPct val="150000"/>
              </a:lnSpc>
              <a:buNone/>
            </a:pPr>
            <a:r>
              <a:rPr lang="it-IT" sz="1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PHASE </a:t>
            </a:r>
            <a:r>
              <a:rPr lang="it-IT" sz="1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2: 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RECOVERY FROM FIRST WAVE of COVID (SUMMER 2020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  <a:p>
            <a:pPr marL="392113" lvl="1" indent="0">
              <a:lnSpc>
                <a:spcPct val="150000"/>
              </a:lnSpc>
              <a:buNone/>
            </a:pPr>
            <a:r>
              <a:rPr lang="it-IT" sz="1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PHASE </a:t>
            </a:r>
            <a:r>
              <a:rPr lang="it-IT" sz="1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: SECOND WAVE of COVID and «SELECTED LOCKDOWN» (AUTUMN 2020- WINTER 2021) </a:t>
            </a:r>
          </a:p>
          <a:p>
            <a:pPr marL="392113" lvl="1" indent="0">
              <a:lnSpc>
                <a:spcPct val="150000"/>
              </a:lnSpc>
              <a:buNone/>
            </a:pPr>
            <a:r>
              <a:rPr lang="it-IT" sz="1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PHASE </a:t>
            </a:r>
            <a:r>
              <a:rPr lang="it-IT" sz="1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4: 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RECOVERY 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AFTER 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VACCINE 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CAMPAIGNS 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(SPRING-SUMMER 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2021, 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and </a:t>
            </a:r>
            <a:r>
              <a:rPr lang="it-IT" sz="14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after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7" name="Immagine 6" descr="Foto da Amedeo Marzano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4199789" cy="31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4040188" cy="93610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it-IT" sz="1400" dirty="0"/>
              <a:t>Financial </a:t>
            </a:r>
            <a:r>
              <a:rPr lang="it-IT" sz="1400" dirty="0" err="1"/>
              <a:t>losses</a:t>
            </a:r>
            <a:endParaRPr lang="it-IT" sz="1400" dirty="0"/>
          </a:p>
          <a:p>
            <a:pPr lvl="0">
              <a:lnSpc>
                <a:spcPct val="100000"/>
              </a:lnSpc>
            </a:pPr>
            <a:r>
              <a:rPr lang="it-IT" sz="1400" dirty="0" err="1"/>
              <a:t>Increased</a:t>
            </a:r>
            <a:r>
              <a:rPr lang="it-IT" sz="1400" dirty="0"/>
              <a:t> </a:t>
            </a:r>
            <a:r>
              <a:rPr lang="it-IT" sz="1400" dirty="0" err="1"/>
              <a:t>costs</a:t>
            </a:r>
            <a:r>
              <a:rPr lang="it-IT" sz="1400" dirty="0"/>
              <a:t> and </a:t>
            </a:r>
            <a:r>
              <a:rPr lang="it-IT" sz="1400" dirty="0" err="1"/>
              <a:t>burdens</a:t>
            </a:r>
            <a:endParaRPr lang="it-IT" sz="1400" dirty="0"/>
          </a:p>
          <a:p>
            <a:pPr lvl="0">
              <a:lnSpc>
                <a:spcPct val="100000"/>
              </a:lnSpc>
            </a:pPr>
            <a:r>
              <a:rPr lang="en-US" sz="1400" dirty="0"/>
              <a:t>Loss of direct and indirect </a:t>
            </a:r>
            <a:r>
              <a:rPr lang="en-US" sz="1400" dirty="0" smtClean="0"/>
              <a:t>jobs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half" idx="3"/>
          </p:nvPr>
        </p:nvSpPr>
        <p:spPr>
          <a:xfrm>
            <a:off x="4645026" y="1844825"/>
            <a:ext cx="4041775" cy="936104"/>
          </a:xfrm>
        </p:spPr>
        <p:txBody>
          <a:bodyPr/>
          <a:lstStyle/>
          <a:p>
            <a:r>
              <a:rPr lang="en-US" sz="1400" kern="0" dirty="0">
                <a:solidFill>
                  <a:srgbClr val="FF0000"/>
                </a:solidFill>
              </a:rPr>
              <a:t>Economic support measures by </a:t>
            </a:r>
            <a:r>
              <a:rPr lang="en-US" sz="1400" kern="0" dirty="0" smtClean="0">
                <a:solidFill>
                  <a:srgbClr val="FF0000"/>
                </a:solidFill>
              </a:rPr>
              <a:t>States</a:t>
            </a:r>
            <a:endParaRPr lang="it-IT" sz="1400" kern="0" dirty="0">
              <a:solidFill>
                <a:srgbClr val="FF0000"/>
              </a:solidFill>
            </a:endParaRPr>
          </a:p>
          <a:p>
            <a:r>
              <a:rPr lang="en-US" sz="1400" kern="0" dirty="0">
                <a:solidFill>
                  <a:srgbClr val="FF0000"/>
                </a:solidFill>
              </a:rPr>
              <a:t>Relief measures by the </a:t>
            </a:r>
            <a:r>
              <a:rPr lang="en-US" sz="1400" kern="0" dirty="0" smtClean="0">
                <a:solidFill>
                  <a:srgbClr val="FF0000"/>
                </a:solidFill>
              </a:rPr>
              <a:t>Authorities</a:t>
            </a:r>
            <a:endParaRPr lang="it-IT" sz="1400" kern="0" dirty="0">
              <a:solidFill>
                <a:srgbClr val="FF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2"/>
          </p:nvPr>
        </p:nvSpPr>
        <p:spPr>
          <a:xfrm>
            <a:off x="457200" y="1416051"/>
            <a:ext cx="4040188" cy="356766"/>
          </a:xfrm>
        </p:spPr>
        <p:txBody>
          <a:bodyPr/>
          <a:lstStyle/>
          <a:p>
            <a:pPr marL="109537" indent="0" algn="ctr">
              <a:buNone/>
            </a:pPr>
            <a:r>
              <a:rPr lang="it-IT" dirty="0" err="1" smtClean="0"/>
              <a:t>Impacts</a:t>
            </a: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4"/>
          </p:nvPr>
        </p:nvSpPr>
        <p:spPr>
          <a:xfrm>
            <a:off x="4645025" y="1416050"/>
            <a:ext cx="4041775" cy="428775"/>
          </a:xfrm>
        </p:spPr>
        <p:txBody>
          <a:bodyPr/>
          <a:lstStyle/>
          <a:p>
            <a:pPr marL="109537" indent="0" algn="ctr"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Reactions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4294967295"/>
          </p:nvPr>
        </p:nvSpPr>
        <p:spPr>
          <a:xfrm>
            <a:off x="8016875" y="6381750"/>
            <a:ext cx="1127125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14/06/2022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pPr>
              <a:defRPr/>
            </a:pPr>
            <a:fld id="{B7022F7C-1950-43E6-8932-7FF8F4A118D5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" y="2993679"/>
            <a:ext cx="8213715" cy="373045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403648" y="3645024"/>
            <a:ext cx="2849880" cy="1015663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accent2">
                    <a:lumMod val="75000"/>
                  </a:schemeClr>
                </a:solidFill>
              </a:rPr>
              <a:t>Overall</a:t>
            </a:r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2">
                    <a:lumMod val="75000"/>
                  </a:schemeClr>
                </a:solidFill>
              </a:rPr>
              <a:t>number</a:t>
            </a:r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it-IT" sz="1200" dirty="0" err="1" smtClean="0">
                <a:solidFill>
                  <a:schemeClr val="accent2">
                    <a:lumMod val="75000"/>
                  </a:schemeClr>
                </a:solidFill>
              </a:rPr>
              <a:t>passengers</a:t>
            </a:r>
            <a:endParaRPr lang="it-IT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2022 vs. 2019      - 25% </a:t>
            </a:r>
            <a:r>
              <a:rPr lang="it-IT" sz="1200" dirty="0" smtClean="0">
                <a:solidFill>
                  <a:schemeClr val="accent2">
                    <a:lumMod val="75000"/>
                  </a:schemeClr>
                </a:solidFill>
              </a:rPr>
              <a:t>up to </a:t>
            </a:r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- 29% </a:t>
            </a:r>
          </a:p>
          <a:p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2021 vs. 2019      - 49% </a:t>
            </a:r>
          </a:p>
          <a:p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2020 vs. 2019      - 60%</a:t>
            </a:r>
          </a:p>
        </p:txBody>
      </p:sp>
      <p:sp>
        <p:nvSpPr>
          <p:cNvPr id="15" name="Titolo 2"/>
          <p:cNvSpPr txBox="1">
            <a:spLocks/>
          </p:cNvSpPr>
          <p:nvPr/>
        </p:nvSpPr>
        <p:spPr>
          <a:xfrm>
            <a:off x="362712" y="27305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n-US" sz="2400" dirty="0" smtClean="0"/>
              <a:t>THE IMPACT OF COVID 19 ON AIR TRANSP.  </a:t>
            </a:r>
            <a:r>
              <a:rPr lang="en-US" sz="2400" dirty="0" smtClean="0">
                <a:solidFill>
                  <a:srgbClr val="FF0000"/>
                </a:solidFill>
              </a:rPr>
              <a:t>PHASE 1</a:t>
            </a:r>
            <a:r>
              <a:rPr lang="en-US" sz="24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Economy</a:t>
            </a:r>
            <a:endParaRPr lang="it-IT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THE IMPACT OF COVID 19 ON AIR </a:t>
            </a:r>
            <a:r>
              <a:rPr lang="en-US" sz="2400" dirty="0" smtClean="0"/>
              <a:t>TRANSP.  </a:t>
            </a:r>
            <a:r>
              <a:rPr lang="en-US" sz="2400" dirty="0" smtClean="0">
                <a:solidFill>
                  <a:srgbClr val="FF0000"/>
                </a:solidFill>
              </a:rPr>
              <a:t>PHASE 1</a:t>
            </a:r>
            <a:r>
              <a:rPr lang="en-US" sz="24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Activities</a:t>
            </a:r>
            <a:endParaRPr lang="it-IT" sz="3200" dirty="0">
              <a:solidFill>
                <a:srgbClr val="00B050"/>
              </a:solidFill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4040188" cy="4608511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Reduction of ground activities (Airports, Factories, Workshops)</a:t>
            </a:r>
            <a:endParaRPr lang="it-IT" sz="1400" dirty="0"/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Reduction of passenger air transport: closure of 70% of airports demanded by Decree n. 112 March 2020;</a:t>
            </a:r>
            <a:endParaRPr lang="it-IT" sz="1400" dirty="0"/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Increase </a:t>
            </a:r>
            <a:r>
              <a:rPr lang="en-US" sz="1400" dirty="0"/>
              <a:t>of Air Transport for Healthy and Humanitarian Flights</a:t>
            </a:r>
            <a:endParaRPr lang="it-IT" sz="1400" dirty="0"/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Increased request of Cargo Flights</a:t>
            </a:r>
            <a:endParaRPr lang="it-IT" sz="1400" dirty="0"/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Increased of Aerial Territorial surveillance: monitoring of unauthorized </a:t>
            </a:r>
            <a:r>
              <a:rPr lang="en-US" sz="1400" dirty="0" smtClean="0"/>
              <a:t>people.</a:t>
            </a:r>
            <a:endParaRPr lang="it-IT" sz="140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half" idx="3"/>
          </p:nvPr>
        </p:nvSpPr>
        <p:spPr>
          <a:xfrm>
            <a:off x="4645026" y="1844824"/>
            <a:ext cx="4041775" cy="4608511"/>
          </a:xfrm>
        </p:spPr>
        <p:txBody>
          <a:bodyPr/>
          <a:lstStyle/>
          <a:p>
            <a:pPr marL="285750" lvl="0" indent="-285750" eaLnBrk="1" fontAlgn="auto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Extensive cooperation with EASA for the definition of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Flexibilty</a:t>
            </a:r>
            <a:r>
              <a:rPr lang="en-US" sz="1400" kern="0" dirty="0">
                <a:solidFill>
                  <a:sysClr val="windowText" lastClr="000000"/>
                </a:solidFill>
              </a:rPr>
              <a:t> provisions according to art. 71 of Regulation (UE) n.2018/1139;</a:t>
            </a:r>
            <a:endParaRPr lang="it-IT" sz="1400" kern="0" dirty="0">
              <a:solidFill>
                <a:sysClr val="windowText" lastClr="000000"/>
              </a:solidFill>
            </a:endParaRPr>
          </a:p>
          <a:p>
            <a:pPr marL="285750" lvl="0" indent="-285750" eaLnBrk="1" fontAlgn="auto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ysClr val="windowText" lastClr="000000"/>
                </a:solidFill>
              </a:rPr>
              <a:t>Issuing of Guideline for doctors and aeromedical centers for the suitability of pilots who have contracted COVID 19 (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rif</a:t>
            </a:r>
            <a:r>
              <a:rPr lang="en-US" sz="1400" kern="0" dirty="0">
                <a:solidFill>
                  <a:sysClr val="windowText" lastClr="000000"/>
                </a:solidFill>
              </a:rPr>
              <a:t>. Doc. 2020/001 MEDI 29/07/2020);</a:t>
            </a:r>
            <a:endParaRPr lang="it-IT" sz="1400" kern="0" dirty="0">
              <a:solidFill>
                <a:sysClr val="windowText" lastClr="000000"/>
              </a:solidFill>
            </a:endParaRPr>
          </a:p>
          <a:p>
            <a:pPr marL="285750" lvl="0" indent="-285750" eaLnBrk="1" fontAlgn="auto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ysClr val="windowText" lastClr="000000"/>
                </a:solidFill>
              </a:rPr>
              <a:t>The Government delegated the Italian CAA ENAC for </a:t>
            </a:r>
            <a:r>
              <a:rPr lang="en-US" sz="1400" kern="0" dirty="0">
                <a:solidFill>
                  <a:sysClr val="windowText" lastClr="000000"/>
                </a:solidFill>
              </a:rPr>
              <a:t>topics defined in “ICAO CAPSCA” 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- (</a:t>
            </a:r>
            <a:r>
              <a:rPr lang="en-US" sz="1400" kern="0" dirty="0">
                <a:solidFill>
                  <a:srgbClr val="FF0000"/>
                </a:solidFill>
              </a:rPr>
              <a:t>C</a:t>
            </a:r>
            <a:r>
              <a:rPr lang="en-US" sz="1400" kern="0" dirty="0">
                <a:solidFill>
                  <a:sysClr val="windowText" lastClr="000000"/>
                </a:solidFill>
              </a:rPr>
              <a:t>ollaborative </a:t>
            </a:r>
            <a:r>
              <a:rPr lang="en-US" sz="1400" kern="0" dirty="0">
                <a:solidFill>
                  <a:srgbClr val="FF0000"/>
                </a:solidFill>
              </a:rPr>
              <a:t>A</a:t>
            </a:r>
            <a:r>
              <a:rPr lang="en-US" sz="1400" kern="0" dirty="0">
                <a:solidFill>
                  <a:sysClr val="windowText" lastClr="000000"/>
                </a:solidFill>
              </a:rPr>
              <a:t>rrangement for the </a:t>
            </a:r>
            <a:r>
              <a:rPr lang="en-US" sz="1400" kern="0" dirty="0">
                <a:solidFill>
                  <a:srgbClr val="FF0000"/>
                </a:solidFill>
              </a:rPr>
              <a:t>P</a:t>
            </a:r>
            <a:r>
              <a:rPr lang="en-US" sz="1400" kern="0" dirty="0">
                <a:solidFill>
                  <a:sysClr val="windowText" lastClr="000000"/>
                </a:solidFill>
              </a:rPr>
              <a:t>revention and Management of Public Health Events in </a:t>
            </a:r>
            <a:r>
              <a:rPr lang="en-US" sz="1400" kern="0" dirty="0">
                <a:solidFill>
                  <a:srgbClr val="FF0000"/>
                </a:solidFill>
              </a:rPr>
              <a:t>C</a:t>
            </a:r>
            <a:r>
              <a:rPr lang="en-US" sz="1400" kern="0" dirty="0">
                <a:solidFill>
                  <a:sysClr val="windowText" lastClr="000000"/>
                </a:solidFill>
              </a:rPr>
              <a:t>ivil </a:t>
            </a:r>
            <a:r>
              <a:rPr lang="en-US" sz="1400" kern="0" dirty="0">
                <a:solidFill>
                  <a:srgbClr val="FF0000"/>
                </a:solidFill>
              </a:rPr>
              <a:t>A</a:t>
            </a:r>
            <a:r>
              <a:rPr lang="en-US" sz="1400" kern="0" dirty="0">
                <a:solidFill>
                  <a:sysClr val="windowText" lastClr="000000"/>
                </a:solidFill>
              </a:rPr>
              <a:t>viation);</a:t>
            </a:r>
            <a:endParaRPr lang="it-IT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2"/>
          </p:nvPr>
        </p:nvSpPr>
        <p:spPr>
          <a:xfrm>
            <a:off x="457200" y="1416051"/>
            <a:ext cx="4040188" cy="356766"/>
          </a:xfrm>
        </p:spPr>
        <p:txBody>
          <a:bodyPr/>
          <a:lstStyle/>
          <a:p>
            <a:pPr marL="109537" indent="0" algn="ctr">
              <a:buNone/>
            </a:pPr>
            <a:r>
              <a:rPr lang="it-IT" dirty="0" err="1" smtClean="0"/>
              <a:t>Impacts</a:t>
            </a: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4"/>
          </p:nvPr>
        </p:nvSpPr>
        <p:spPr>
          <a:xfrm>
            <a:off x="4645025" y="1416050"/>
            <a:ext cx="4041775" cy="428775"/>
          </a:xfrm>
        </p:spPr>
        <p:txBody>
          <a:bodyPr/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Reactions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4294967295"/>
          </p:nvPr>
        </p:nvSpPr>
        <p:spPr>
          <a:xfrm>
            <a:off x="8016875" y="6381750"/>
            <a:ext cx="1127125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14/06/2022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pPr>
              <a:defRPr/>
            </a:pPr>
            <a:fld id="{B7022F7C-1950-43E6-8932-7FF8F4A118D5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9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THE IMPACT OF COVID 19 ON AIR </a:t>
            </a:r>
            <a:r>
              <a:rPr lang="en-US" sz="2400" dirty="0" smtClean="0"/>
              <a:t>TRANSP.  </a:t>
            </a:r>
            <a:r>
              <a:rPr lang="en-US" sz="2400" dirty="0" smtClean="0">
                <a:solidFill>
                  <a:srgbClr val="FF0000"/>
                </a:solidFill>
              </a:rPr>
              <a:t>PHASE 1</a:t>
            </a:r>
            <a:r>
              <a:rPr lang="en-US" sz="24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Authorities and Organizations</a:t>
            </a:r>
            <a:endParaRPr lang="it-IT" sz="3200" dirty="0">
              <a:solidFill>
                <a:srgbClr val="00B050"/>
              </a:solidFill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4040188" cy="4608511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1400" dirty="0"/>
              <a:t>Staff </a:t>
            </a:r>
            <a:r>
              <a:rPr lang="it-IT" sz="1400" dirty="0" smtClean="0"/>
              <a:t>training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1400" dirty="0" err="1"/>
              <a:t>Block</a:t>
            </a:r>
            <a:r>
              <a:rPr lang="it-IT" sz="1400" dirty="0"/>
              <a:t> of Aircraft </a:t>
            </a:r>
            <a:r>
              <a:rPr lang="it-IT" sz="1400" dirty="0" err="1"/>
              <a:t>maintenance</a:t>
            </a:r>
            <a:r>
              <a:rPr lang="it-IT" sz="1400" dirty="0"/>
              <a:t> </a:t>
            </a:r>
            <a:r>
              <a:rPr lang="it-IT" sz="1400" dirty="0" err="1" smtClean="0"/>
              <a:t>access</a:t>
            </a:r>
            <a:endParaRPr lang="it-IT" sz="1400" dirty="0" smtClean="0"/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endParaRPr lang="it-IT" sz="1400" dirty="0"/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Aircraft configuration changes and capacity </a:t>
            </a:r>
            <a:r>
              <a:rPr lang="en-US" sz="1400" dirty="0" smtClean="0"/>
              <a:t>reduction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Quarantine / isolation, illness and staff </a:t>
            </a:r>
            <a:r>
              <a:rPr lang="en-US" sz="1400" dirty="0" smtClean="0"/>
              <a:t>turnover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Use of personal protective equipment</a:t>
            </a:r>
            <a:endParaRPr lang="it-IT" sz="140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half" idx="3"/>
          </p:nvPr>
        </p:nvSpPr>
        <p:spPr>
          <a:xfrm>
            <a:off x="4645026" y="1844824"/>
            <a:ext cx="4041775" cy="4608511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400" kern="0" dirty="0">
                <a:solidFill>
                  <a:sysClr val="windowText" lastClr="000000"/>
                </a:solidFill>
              </a:rPr>
              <a:t>Contingency and Safety assessment measures for COVID-19 emergency to guarantee the continuity of the services provided 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both by ENAC and ATM/ANS </a:t>
            </a:r>
            <a:r>
              <a:rPr lang="en-US" sz="1400" kern="0" dirty="0">
                <a:solidFill>
                  <a:sysClr val="windowText" lastClr="000000"/>
                </a:solidFill>
              </a:rPr>
              <a:t>providers (ENAV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);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it-IT" sz="1400" kern="0" dirty="0">
              <a:solidFill>
                <a:sysClr val="windowText" lastClr="000000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400" b="1" kern="0" dirty="0">
                <a:solidFill>
                  <a:srgbClr val="FF0000"/>
                </a:solidFill>
              </a:rPr>
              <a:t>Massive use of </a:t>
            </a:r>
            <a:r>
              <a:rPr lang="en-US" sz="1400" b="1" kern="0" dirty="0" smtClean="0">
                <a:solidFill>
                  <a:srgbClr val="FF0000"/>
                </a:solidFill>
              </a:rPr>
              <a:t>Informatics </a:t>
            </a:r>
            <a:r>
              <a:rPr lang="en-US" sz="1400" b="1" kern="0" dirty="0">
                <a:solidFill>
                  <a:srgbClr val="FF0000"/>
                </a:solidFill>
              </a:rPr>
              <a:t>tools </a:t>
            </a:r>
            <a:r>
              <a:rPr lang="en-US" sz="1400" kern="0" dirty="0">
                <a:solidFill>
                  <a:sysClr val="windowText" lastClr="000000"/>
                </a:solidFill>
              </a:rPr>
              <a:t>/«web connection» for audit (desktop audits)</a:t>
            </a:r>
            <a:endParaRPr lang="it-IT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2"/>
          </p:nvPr>
        </p:nvSpPr>
        <p:spPr>
          <a:xfrm>
            <a:off x="457200" y="1416051"/>
            <a:ext cx="4040188" cy="356766"/>
          </a:xfrm>
        </p:spPr>
        <p:txBody>
          <a:bodyPr/>
          <a:lstStyle/>
          <a:p>
            <a:pPr marL="109537" indent="0" algn="ctr">
              <a:buNone/>
            </a:pPr>
            <a:r>
              <a:rPr lang="it-IT" dirty="0" err="1" smtClean="0"/>
              <a:t>Impacts</a:t>
            </a: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4"/>
          </p:nvPr>
        </p:nvSpPr>
        <p:spPr>
          <a:xfrm>
            <a:off x="4645025" y="1416050"/>
            <a:ext cx="4041775" cy="428775"/>
          </a:xfrm>
        </p:spPr>
        <p:txBody>
          <a:bodyPr/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Reactions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4294967295"/>
          </p:nvPr>
        </p:nvSpPr>
        <p:spPr>
          <a:xfrm>
            <a:off x="8016875" y="6381750"/>
            <a:ext cx="1127125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14/06/2022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pPr>
              <a:defRPr/>
            </a:pPr>
            <a:fld id="{B7022F7C-1950-43E6-8932-7FF8F4A118D5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9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/>
              <a:t>THE IMPACT OF COVID 19 ON AIR </a:t>
            </a:r>
            <a:r>
              <a:rPr lang="en-US" sz="3100" dirty="0" smtClean="0"/>
              <a:t>TRANSPORT</a:t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PHASE 1</a:t>
            </a:r>
            <a:r>
              <a:rPr lang="en-US" sz="3100" dirty="0" smtClean="0"/>
              <a:t> – REACTIVE &amp; OPS MANAGEMENT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14/06/2022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7022F7C-1950-43E6-8932-7FF8F4A118D5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 bwMode="auto">
          <a:xfrm>
            <a:off x="611560" y="1340768"/>
            <a:ext cx="36724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it-IT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HEMS/EMS </a:t>
            </a:r>
            <a:r>
              <a:rPr lang="it-IT" sz="14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operations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management </a:t>
            </a:r>
          </a:p>
          <a:p>
            <a:pPr marL="365125" lvl="1" indent="0">
              <a:buNone/>
            </a:pPr>
            <a:r>
              <a:rPr lang="it-IT" sz="1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Change</a:t>
            </a:r>
            <a:r>
              <a:rPr lang="it-IT" sz="1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1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of </a:t>
            </a:r>
            <a:r>
              <a:rPr lang="it-IT" sz="14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cabin</a:t>
            </a:r>
            <a:r>
              <a:rPr lang="it-IT" sz="1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14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configuration</a:t>
            </a:r>
            <a:r>
              <a:rPr lang="it-IT" sz="1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from pax to cargo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COMPARTMENT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for </a:t>
            </a:r>
            <a:r>
              <a:rPr lang="it-IT" sz="14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transport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of PPE and </a:t>
            </a:r>
            <a:r>
              <a:rPr lang="it-IT" sz="14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medicines</a:t>
            </a:r>
            <a:endParaRPr lang="it-IT" sz="14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it-IT" sz="14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Humanitarian</a:t>
            </a:r>
            <a:r>
              <a:rPr lang="it-IT" sz="1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14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Flights</a:t>
            </a:r>
            <a:r>
              <a:rPr lang="it-IT" sz="1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Leonardo </a:t>
            </a:r>
            <a:r>
              <a:rPr lang="it-IT" sz="14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Experimental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Helicopters (</a:t>
            </a:r>
            <a:r>
              <a:rPr lang="it-IT" sz="14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Permit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to </a:t>
            </a:r>
            <a:r>
              <a:rPr lang="it-IT" sz="14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Fly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):</a:t>
            </a:r>
          </a:p>
          <a:p>
            <a:r>
              <a:rPr lang="en-US" sz="1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ENAC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Guidelines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for the installation of the ISOARK N36. High Bio-Containment System on helicopters AW139 and AW169 Helicopters.</a:t>
            </a:r>
          </a:p>
          <a:p>
            <a:r>
              <a:rPr lang="en-US" sz="1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EASA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Guidelines.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Transport of cargo in passenger compartment - exemptions under article 71(1) of Regulation 2018/1139.</a:t>
            </a:r>
          </a:p>
          <a:p>
            <a:r>
              <a:rPr lang="en-US" sz="1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EASA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Guidelines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for the transport of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COVID-19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infected patients using containment devices- exemptions under  article 71(1) of the Basic Regulation.</a:t>
            </a:r>
          </a:p>
          <a:p>
            <a:pPr lvl="1"/>
            <a:endParaRPr lang="it-IT" sz="10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endParaRPr lang="it-IT" sz="1600" dirty="0" smtClean="0"/>
          </a:p>
        </p:txBody>
      </p:sp>
      <p:pic>
        <p:nvPicPr>
          <p:cNvPr id="8" name="Immagine 7" descr="20200330_094329"/>
          <p:cNvPicPr>
            <a:picLocks noGrp="1"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/>
              <a:t>THE IMPACT OF COVID 19 ON AIR </a:t>
            </a:r>
            <a:r>
              <a:rPr lang="en-US" sz="3100" dirty="0" smtClean="0"/>
              <a:t>TRANSPORT</a:t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PHASE 1</a:t>
            </a:r>
            <a:r>
              <a:rPr lang="en-US" sz="3100" dirty="0" smtClean="0"/>
              <a:t> – REACTIVE &amp; OPS MANAGEMENT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14/06/2022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7022F7C-1950-43E6-8932-7FF8F4A118D5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 bwMode="auto">
          <a:xfrm>
            <a:off x="683568" y="1484784"/>
            <a:ext cx="3456384" cy="43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Extension of personnel licenses (pilots, ATCOs, LMAs)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Airworthiness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Review Certificate Extension;</a:t>
            </a:r>
          </a:p>
          <a:p>
            <a:pPr>
              <a:lnSpc>
                <a:spcPct val="150000"/>
              </a:lnSpc>
            </a:pPr>
            <a:r>
              <a:rPr lang="it-IT" sz="14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Territorial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it-IT" sz="14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surveillance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by </a:t>
            </a:r>
            <a:r>
              <a:rPr lang="it-IT" sz="14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means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of </a:t>
            </a:r>
            <a:r>
              <a:rPr lang="it-IT" sz="14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drones</a:t>
            </a:r>
            <a:r>
              <a:rPr lang="it-IT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On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site audits </a:t>
            </a:r>
            <a:r>
              <a:rPr lang="en-US" sz="1400" b="1" u="sng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when not deemed deferrable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New certificates released only after verifications on site;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HOWEVER: Remote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verifications by means of direct access to organizations' databases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endParaRPr lang="it-IT" sz="1600" dirty="0" smtClean="0"/>
          </a:p>
          <a:p>
            <a:pPr lvl="1"/>
            <a:endParaRPr lang="it-IT" sz="16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680690" cy="43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/>
              <a:t>THE IMPACT OF COVID 19 ON AIR </a:t>
            </a:r>
            <a:r>
              <a:rPr lang="en-US" sz="3100" dirty="0" smtClean="0"/>
              <a:t>TRANSPORT</a:t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PHASE 1</a:t>
            </a:r>
            <a:r>
              <a:rPr lang="en-US" sz="3100" dirty="0" smtClean="0"/>
              <a:t> – UAS use for police missions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14/06/2022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7022F7C-1950-43E6-8932-7FF8F4A118D5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 bwMode="auto">
          <a:xfrm>
            <a:off x="323528" y="1481138"/>
            <a:ext cx="4104456" cy="1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UAS environment.. 2019/947 applicable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Sudden need to use drones in urban environment for law-enforcing (mainly lockdown decisions) pandemic containment measures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Existing regulations were not as handy as Open category missions of Reg. 2019/947, and therefore a big deal of regulatory activity was needed</a:t>
            </a:r>
            <a:endParaRPr lang="en-US" sz="14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3760846" cy="25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4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628651" y="404665"/>
            <a:ext cx="7543749" cy="5760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 of Health Emergency</a:t>
            </a:r>
          </a:p>
          <a:p>
            <a:pPr algn="ctr"/>
            <a:r>
              <a:rPr lang="it-IT" sz="24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Flexibility</a:t>
            </a:r>
            <a:r>
              <a:rPr lang="it-IT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provisions</a:t>
            </a: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659475" y="1080146"/>
            <a:ext cx="3984534" cy="53285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000099"/>
              </a:buClr>
              <a:buNone/>
            </a:pPr>
            <a:r>
              <a:rPr lang="en-US" sz="1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 order to ensure the continuity of operations in safe conditions ENAC issued exemptions in the following Domains:</a:t>
            </a:r>
          </a:p>
          <a:p>
            <a:pPr marL="285750" indent="-285750">
              <a:spcBef>
                <a:spcPts val="1000"/>
              </a:spcBef>
              <a:buClr>
                <a:srgbClr val="000099"/>
              </a:buClr>
            </a:pPr>
            <a:r>
              <a:rPr lang="en-US" sz="1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EXTENSION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2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of the periods of Validity of LICENSES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, QUALIFICATIONS, CERTIFICATES, </a:t>
            </a:r>
            <a:r>
              <a:rPr lang="en-US" sz="12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TRAINING 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AND CONTROL ACTIVITIES, </a:t>
            </a:r>
            <a:r>
              <a:rPr lang="en-US" sz="12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as demanded by EU 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REGULATIONS 1178/2011 AND 965/2012;</a:t>
            </a:r>
          </a:p>
          <a:p>
            <a:pPr marL="285750" indent="-285750">
              <a:spcBef>
                <a:spcPts val="1000"/>
              </a:spcBef>
              <a:buClr>
                <a:srgbClr val="000099"/>
              </a:buClr>
            </a:pPr>
            <a:r>
              <a:rPr lang="en-US" sz="1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EXEMPTION</a:t>
            </a:r>
            <a:r>
              <a:rPr lang="en-US" sz="12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form the “TWO YEARS” 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EXPIRATION </a:t>
            </a:r>
            <a:r>
              <a:rPr lang="en-US" sz="12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of 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TRAINING </a:t>
            </a:r>
            <a:r>
              <a:rPr lang="en-US" sz="12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for the 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AIR TRANSPORT </a:t>
            </a:r>
            <a:r>
              <a:rPr lang="en-US" sz="12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of 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DANGEROUS GOODS;</a:t>
            </a:r>
          </a:p>
          <a:p>
            <a:pPr marL="285750" indent="-285750">
              <a:spcBef>
                <a:spcPts val="1000"/>
              </a:spcBef>
              <a:buClr>
                <a:srgbClr val="000099"/>
              </a:buClr>
            </a:pPr>
            <a:r>
              <a:rPr lang="en-US" sz="1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EXTENSION</a:t>
            </a:r>
            <a:r>
              <a:rPr lang="en-US" sz="12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of Validity periods </a:t>
            </a:r>
            <a:r>
              <a:rPr lang="en-US" sz="1200" b="1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of </a:t>
            </a:r>
            <a:r>
              <a:rPr lang="en-US" sz="1200" b="1" i="1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AIRWORTHYNESS </a:t>
            </a:r>
            <a:r>
              <a:rPr lang="en-US" sz="1200" b="1" i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REVIEW CERTIFICATES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2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when the Aircraft is in a 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CONTROLLED </a:t>
            </a:r>
            <a:r>
              <a:rPr lang="en-US" sz="12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ENVIRONMENT (NO GENERAL AVIATION);</a:t>
            </a:r>
            <a:endParaRPr lang="en-US" sz="12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rgbClr val="000099"/>
              </a:buClr>
            </a:pPr>
            <a:r>
              <a:rPr lang="en-US" sz="1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EXTENSION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2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of Validity of the 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OVERSIGHT PROGRAMS (AIR/OPS/ADR/FSTD);</a:t>
            </a:r>
          </a:p>
          <a:p>
            <a:pPr marL="285750" indent="-285750">
              <a:spcBef>
                <a:spcPts val="1000"/>
              </a:spcBef>
              <a:buClr>
                <a:srgbClr val="000099"/>
              </a:buClr>
            </a:pPr>
            <a:r>
              <a:rPr lang="en-US" sz="1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EXTENSION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of Validity periods </a:t>
            </a:r>
            <a:r>
              <a:rPr lang="en-US" sz="12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for </a:t>
            </a:r>
            <a:r>
              <a:rPr lang="en-US" sz="12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MEDICAL 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CERTIFICATES (PILOTS, AIR TRAFFIC CONTROL OPERATORS)</a:t>
            </a:r>
          </a:p>
          <a:p>
            <a:pPr marL="285750" indent="-285750">
              <a:buClr>
                <a:srgbClr val="000099"/>
              </a:buClr>
            </a:pPr>
            <a:endParaRPr lang="en-US" sz="1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000099"/>
              </a:buClr>
            </a:pPr>
            <a:endParaRPr lang="en-US" sz="1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EF7840D-15DC-439A-8099-17EBD91EB5C2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5" name="Immagine 4" descr="IMG-20200412-WA003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73" y="1164512"/>
            <a:ext cx="3417497" cy="2564904"/>
          </a:xfrm>
          <a:prstGeom prst="rect">
            <a:avLst/>
          </a:prstGeom>
        </p:spPr>
      </p:pic>
      <p:pic>
        <p:nvPicPr>
          <p:cNvPr id="6" name="Immagine 5" descr="operazione-solidarieta-796176.610x43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87" y="3843128"/>
            <a:ext cx="3386883" cy="239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19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5423</TotalTime>
  <Words>1238</Words>
  <Application>Microsoft Office PowerPoint</Application>
  <PresentationFormat>Presentazione su schermo (4:3)</PresentationFormat>
  <Paragraphs>152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Lucida Sans Unicode</vt:lpstr>
      <vt:lpstr>Verdana</vt:lpstr>
      <vt:lpstr>Wingdings 2</vt:lpstr>
      <vt:lpstr>Wingdings 3</vt:lpstr>
      <vt:lpstr>Viale</vt:lpstr>
      <vt:lpstr>Presentazione standard di PowerPoint</vt:lpstr>
      <vt:lpstr>THE IMPACT OF COVID 19 ON AIR TRANSPORT CRONOLOGY</vt:lpstr>
      <vt:lpstr>Presentazione standard di PowerPoint</vt:lpstr>
      <vt:lpstr>THE IMPACT OF COVID 19 ON AIR TRANSP.  PHASE 1 Activities</vt:lpstr>
      <vt:lpstr>THE IMPACT OF COVID 19 ON AIR TRANSP.  PHASE 1 Authorities and Organizations</vt:lpstr>
      <vt:lpstr>THE IMPACT OF COVID 19 ON AIR TRANSPORT PHASE 1 – REACTIVE &amp; OPS MANAGEMENT</vt:lpstr>
      <vt:lpstr>THE IMPACT OF COVID 19 ON AIR TRANSPORT PHASE 1 – REACTIVE &amp; OPS MANAGEMENT</vt:lpstr>
      <vt:lpstr>THE IMPACT OF COVID 19 ON AIR TRANSPORT PHASE 1 – UAS use for police missions</vt:lpstr>
      <vt:lpstr>Presentazione standard di PowerPoint</vt:lpstr>
      <vt:lpstr>THE IMPACT OF COVID 19 ON AIR TRANSPORT PHASE 1 – Oversight &amp; ATM data</vt:lpstr>
      <vt:lpstr>THE IMPACT OF COVID 19 ON AIR TRANSPORT PHASE 2 – restart summer 2020</vt:lpstr>
      <vt:lpstr>THE IMPACT OF COVID 19 ON AIR TRANSPORT PHASE 3 – SECOND WAVE</vt:lpstr>
      <vt:lpstr>THE IMPACT OF COVID 19 ON AIR TRANSPORT PHASE 4 - LESSONS LEARNED 1/3</vt:lpstr>
      <vt:lpstr>THE IMPACT OF COVID 19 ON AIR TRANSPORT PHASE 4 - LESSONS LEARNED 2/3</vt:lpstr>
      <vt:lpstr>THE IMPACT OF COVID 19 ON AIR TRANSPORT PHASE 4 - LESSONS LEARNED 3/3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ACAM</dc:title>
  <dc:creator>Pino</dc:creator>
  <cp:lastModifiedBy>Nicolai Fabio</cp:lastModifiedBy>
  <cp:revision>374</cp:revision>
  <cp:lastPrinted>2022-05-16T16:10:15Z</cp:lastPrinted>
  <dcterms:created xsi:type="dcterms:W3CDTF">2010-09-04T10:51:31Z</dcterms:created>
  <dcterms:modified xsi:type="dcterms:W3CDTF">2022-06-13T12:12:16Z</dcterms:modified>
</cp:coreProperties>
</file>